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61" r:id="rId3"/>
    <p:sldId id="269" r:id="rId4"/>
    <p:sldId id="270" r:id="rId5"/>
    <p:sldId id="271" r:id="rId6"/>
    <p:sldId id="272" r:id="rId7"/>
    <p:sldId id="273" r:id="rId8"/>
  </p:sldIdLst>
  <p:sldSz cx="12192000" cy="6858000"/>
  <p:notesSz cx="6797675" cy="987266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96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перемещения страницы щёлкните мышью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ru-RU" sz="2000" b="0" strike="noStrike" spc="-1">
                <a:latin typeface="Arial"/>
              </a:rPr>
              <a:t>Для правки формата примечаний щёлкните мышью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ru-RU" sz="1400" b="0" strike="noStrike" spc="-1">
                <a:latin typeface="Times New Roman"/>
              </a:rPr>
              <a:t>&lt;верхний колонтитул&gt;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ru-RU" sz="1400" b="0" strike="noStrike" spc="-1">
                <a:latin typeface="Times New Roman"/>
              </a:rPr>
              <a:t>&lt;дата/время&gt;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ru-RU" sz="1400" b="0" strike="noStrike" spc="-1">
                <a:latin typeface="Times New Roman"/>
              </a:rPr>
              <a:t>&lt;нижний колонтитул&gt;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1A0A5658-6E5F-4EBB-B9F7-7BAD25443AEB}" type="slidenum">
              <a:rPr lang="ru-RU" sz="1400" b="0" strike="noStrike" spc="-1">
                <a:latin typeface="Times New Roman"/>
              </a:rPr>
              <a:pPr algn="r"/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58086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3850560" y="9377280"/>
            <a:ext cx="2944800" cy="494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720" tIns="45360" rIns="90720" bIns="45360" anchor="b">
            <a:noAutofit/>
          </a:bodyPr>
          <a:lstStyle/>
          <a:p>
            <a:pPr algn="r">
              <a:lnSpc>
                <a:spcPct val="100000"/>
              </a:lnSpc>
            </a:pPr>
            <a:fld id="{31CFD544-7E33-4945-9A46-0C23BFC7363E}" type="slidenum">
              <a:rPr lang="ru-RU" sz="1200" b="0" strike="noStrike" spc="-1">
                <a:latin typeface="Times New Roman"/>
              </a:rPr>
              <a:pPr algn="r">
                <a:lnSpc>
                  <a:spcPct val="100000"/>
                </a:lnSpc>
              </a:pPr>
              <a:t>1</a:t>
            </a:fld>
            <a:endParaRPr lang="ru-RU" sz="1200" b="0" strike="noStrike" spc="-1">
              <a:latin typeface="Arial"/>
            </a:endParaRPr>
          </a:p>
        </p:txBody>
      </p:sp>
      <p:sp>
        <p:nvSpPr>
          <p:cNvPr id="112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04775" y="736600"/>
            <a:ext cx="6578600" cy="3700463"/>
          </a:xfrm>
          <a:prstGeom prst="rect">
            <a:avLst/>
          </a:prstGeom>
        </p:spPr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79680" y="4751280"/>
            <a:ext cx="5437440" cy="3886560"/>
          </a:xfrm>
          <a:prstGeom prst="rect">
            <a:avLst/>
          </a:prstGeom>
        </p:spPr>
        <p:txBody>
          <a:bodyPr lIns="90720" tIns="45360" rIns="90720" bIns="4536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1593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Номер слайда 6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FAE1AAD-65AA-4DAB-A123-EAE8BB95A06B}" type="slidenum">
              <a:rPr lang="ru-RU" altLang="ru-RU" smtClean="0"/>
              <a:pPr/>
              <a:t>2</a:t>
            </a:fld>
            <a:endParaRPr lang="ru-RU" altLang="ru-RU"/>
          </a:p>
        </p:txBody>
      </p:sp>
      <p:sp>
        <p:nvSpPr>
          <p:cNvPr id="1024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65200" y="300038"/>
            <a:ext cx="4789488" cy="2695575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4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79457" y="3136634"/>
            <a:ext cx="5438775" cy="6777171"/>
          </a:xfrm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ru-RU" altLang="ru-RU">
                <a:latin typeface="Arial" charset="0"/>
              </a:rPr>
              <a:t>Устойчивое функционирование транспортной системы является одним из основных факторов обеспечивающих социально-экономическое развитие территории. Транспортная доступность – необходимый элемент для создания комфортных условий для проживания граждан и ведения бизнеса, в том числе обеспечения деятельности важнейших социальных инфраструктур - образования, здравоохранения, охраны общественного порядка и социальной защиты.</a:t>
            </a:r>
          </a:p>
          <a:p>
            <a:r>
              <a:rPr lang="ru-RU" altLang="ru-RU">
                <a:latin typeface="Arial" charset="0"/>
              </a:rPr>
              <a:t>Основной целью разработки настоящей Концепции является определение общих принципов и приоритетных направлений развития системы общественного транспорта Тверской области на среднесрочную перспективу, создание базы для формирования институциональной среды, способствующей эффективному развитию этого вида экономической деятельности.</a:t>
            </a:r>
          </a:p>
        </p:txBody>
      </p:sp>
      <p:sp>
        <p:nvSpPr>
          <p:cNvPr id="10245" name="Slide Number Placeholder 3"/>
          <p:cNvSpPr txBox="1">
            <a:spLocks noGrp="1"/>
          </p:cNvSpPr>
          <p:nvPr/>
        </p:nvSpPr>
        <p:spPr bwMode="auto">
          <a:xfrm>
            <a:off x="3849695" y="10179477"/>
            <a:ext cx="2946400" cy="5364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772" tIns="45387" rIns="90772" bIns="45387" anchor="b"/>
          <a:lstStyle/>
          <a:p>
            <a:pPr algn="r" eaLnBrk="0" hangingPunct="0"/>
            <a:fld id="{F46221C0-F069-47E1-ABE8-DE23D4FD59C9}" type="slidenum">
              <a:rPr lang="en-US" altLang="ru-RU"/>
              <a:pPr algn="r" eaLnBrk="0" hangingPunct="0"/>
              <a:t>2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2679326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3830760" y="9442440"/>
            <a:ext cx="2926800" cy="4964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46800" rIns="93240" bIns="46800" anchor="b">
            <a:noAutofit/>
          </a:bodyPr>
          <a:lstStyle/>
          <a:p>
            <a:pPr algn="r">
              <a:lnSpc>
                <a:spcPct val="100000"/>
              </a:lnSpc>
            </a:pPr>
            <a:fld id="{80F5FE1C-B780-4762-8AC1-E64AB5174A1F}" type="slidenum">
              <a:rPr lang="ru-RU" sz="1200" b="0" strike="noStrike" spc="-1">
                <a:solidFill>
                  <a:srgbClr val="000000"/>
                </a:solidFill>
                <a:latin typeface="Arial"/>
                <a:ea typeface="+mn-ea"/>
              </a:rPr>
              <a:t>3</a:t>
            </a:fld>
            <a:endParaRPr lang="ru-RU" sz="1200" b="0" strike="noStrike" spc="-1">
              <a:latin typeface="Arial"/>
            </a:endParaRPr>
          </a:p>
        </p:txBody>
      </p:sp>
      <p:sp>
        <p:nvSpPr>
          <p:cNvPr id="12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5088" y="744538"/>
            <a:ext cx="6629400" cy="3729037"/>
          </a:xfrm>
          <a:prstGeom prst="rect">
            <a:avLst/>
          </a:prstGeom>
        </p:spPr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76440" y="4722840"/>
            <a:ext cx="5406480" cy="4473000"/>
          </a:xfrm>
          <a:prstGeom prst="rect">
            <a:avLst/>
          </a:prstGeom>
        </p:spPr>
        <p:txBody>
          <a:bodyPr lIns="93240" tIns="46800" rIns="93240" bIns="4680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2364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3830760" y="9442440"/>
            <a:ext cx="2926800" cy="4964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46800" rIns="93240" bIns="46800" anchor="b">
            <a:noAutofit/>
          </a:bodyPr>
          <a:lstStyle/>
          <a:p>
            <a:pPr algn="r">
              <a:lnSpc>
                <a:spcPct val="100000"/>
              </a:lnSpc>
            </a:pPr>
            <a:fld id="{BBF5A10B-F899-49DC-8465-95F70FE177AE}" type="slidenum">
              <a:rPr lang="ru-RU" sz="1200" b="0" strike="noStrike" spc="-1">
                <a:solidFill>
                  <a:srgbClr val="000000"/>
                </a:solidFill>
                <a:latin typeface="Arial"/>
                <a:ea typeface="+mn-ea"/>
              </a:rPr>
              <a:t>4</a:t>
            </a:fld>
            <a:endParaRPr lang="ru-RU" sz="1200" b="0" strike="noStrike" spc="-1">
              <a:latin typeface="Arial"/>
            </a:endParaRPr>
          </a:p>
        </p:txBody>
      </p:sp>
      <p:sp>
        <p:nvSpPr>
          <p:cNvPr id="13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5088" y="744538"/>
            <a:ext cx="6629400" cy="3729037"/>
          </a:xfrm>
          <a:prstGeom prst="rect">
            <a:avLst/>
          </a:prstGeom>
        </p:spPr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76440" y="4722840"/>
            <a:ext cx="5406480" cy="4473000"/>
          </a:xfrm>
          <a:prstGeom prst="rect">
            <a:avLst/>
          </a:prstGeom>
        </p:spPr>
        <p:txBody>
          <a:bodyPr lIns="93240" tIns="46800" rIns="93240" bIns="4680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74513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3830760" y="9442440"/>
            <a:ext cx="2926800" cy="4964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46800" rIns="93240" bIns="46800" anchor="b">
            <a:noAutofit/>
          </a:bodyPr>
          <a:lstStyle/>
          <a:p>
            <a:pPr algn="r">
              <a:lnSpc>
                <a:spcPct val="100000"/>
              </a:lnSpc>
            </a:pPr>
            <a:fld id="{1F593F1C-A3E3-4E2B-8E68-0A589F55605E}" type="slidenum">
              <a:rPr lang="ru-RU" sz="1200" b="0" strike="noStrike" spc="-1">
                <a:solidFill>
                  <a:srgbClr val="000000"/>
                </a:solidFill>
                <a:latin typeface="Arial"/>
                <a:ea typeface="+mn-ea"/>
              </a:rPr>
              <a:t>5</a:t>
            </a:fld>
            <a:endParaRPr lang="ru-RU" sz="1200" b="0" strike="noStrike" spc="-1">
              <a:latin typeface="Arial"/>
            </a:endParaRPr>
          </a:p>
        </p:txBody>
      </p:sp>
      <p:sp>
        <p:nvSpPr>
          <p:cNvPr id="1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5088" y="744538"/>
            <a:ext cx="6629400" cy="3729037"/>
          </a:xfrm>
          <a:prstGeom prst="rect">
            <a:avLst/>
          </a:prstGeom>
        </p:spPr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76440" y="4722840"/>
            <a:ext cx="5406480" cy="4473000"/>
          </a:xfrm>
          <a:prstGeom prst="rect">
            <a:avLst/>
          </a:prstGeom>
        </p:spPr>
        <p:txBody>
          <a:bodyPr lIns="93240" tIns="46800" rIns="93240" bIns="4680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09676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3830760" y="9442440"/>
            <a:ext cx="2926800" cy="4964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46800" rIns="93240" bIns="46800" anchor="b">
            <a:noAutofit/>
          </a:bodyPr>
          <a:lstStyle/>
          <a:p>
            <a:pPr algn="r">
              <a:lnSpc>
                <a:spcPct val="100000"/>
              </a:lnSpc>
            </a:pPr>
            <a:fld id="{FE0D4B00-AB91-4CF9-A28A-06D926380982}" type="slidenum">
              <a:rPr lang="ru-RU" sz="1200" b="0" strike="noStrike" spc="-1">
                <a:solidFill>
                  <a:srgbClr val="000000"/>
                </a:solidFill>
                <a:latin typeface="Arial"/>
                <a:ea typeface="+mn-ea"/>
              </a:rPr>
              <a:t>6</a:t>
            </a:fld>
            <a:endParaRPr lang="ru-RU" sz="1200" b="0" strike="noStrike" spc="-1">
              <a:latin typeface="Arial"/>
            </a:endParaRPr>
          </a:p>
        </p:txBody>
      </p:sp>
      <p:sp>
        <p:nvSpPr>
          <p:cNvPr id="1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5088" y="744538"/>
            <a:ext cx="6629400" cy="3729037"/>
          </a:xfrm>
          <a:prstGeom prst="rect">
            <a:avLst/>
          </a:prstGeom>
        </p:spPr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76440" y="4722840"/>
            <a:ext cx="5406480" cy="4473000"/>
          </a:xfrm>
          <a:prstGeom prst="rect">
            <a:avLst/>
          </a:prstGeom>
        </p:spPr>
        <p:txBody>
          <a:bodyPr lIns="93240" tIns="46800" rIns="93240" bIns="4680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4211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3830760" y="9442440"/>
            <a:ext cx="2926800" cy="4964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3240" tIns="46800" rIns="93240" bIns="46800" anchor="b">
            <a:noAutofit/>
          </a:bodyPr>
          <a:lstStyle/>
          <a:p>
            <a:pPr algn="r">
              <a:lnSpc>
                <a:spcPct val="100000"/>
              </a:lnSpc>
            </a:pPr>
            <a:fld id="{73C270D0-E05E-4368-ADE8-B2F43301C43B}" type="slidenum">
              <a:rPr lang="ru-RU" sz="1200" b="0" strike="noStrike" spc="-1">
                <a:solidFill>
                  <a:srgbClr val="000000"/>
                </a:solidFill>
                <a:latin typeface="Arial"/>
                <a:ea typeface="+mn-ea"/>
              </a:rPr>
              <a:t>7</a:t>
            </a:fld>
            <a:endParaRPr lang="ru-RU" sz="1200" b="0" strike="noStrike" spc="-1">
              <a:latin typeface="Arial"/>
            </a:endParaRPr>
          </a:p>
        </p:txBody>
      </p:sp>
      <p:sp>
        <p:nvSpPr>
          <p:cNvPr id="1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5088" y="744538"/>
            <a:ext cx="6629400" cy="3729037"/>
          </a:xfrm>
          <a:prstGeom prst="rect">
            <a:avLst/>
          </a:prstGeom>
        </p:spPr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76440" y="4722840"/>
            <a:ext cx="5406480" cy="4473000"/>
          </a:xfrm>
          <a:prstGeom prst="rect">
            <a:avLst/>
          </a:prstGeom>
        </p:spPr>
        <p:txBody>
          <a:bodyPr lIns="93240" tIns="46800" rIns="93240" bIns="4680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0217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D84B363-11E3-4FB7-B4EE-967F51DEE454}" type="datetimeFigureOut">
              <a:rPr lang="ru-RU" smtClean="0"/>
              <a:pPr/>
              <a:t>26.07.2021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777FEE4-5D05-4862-968F-0624A6F59F1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9453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74" r:id="rId13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1487488" y="228420"/>
            <a:ext cx="8092472" cy="812160"/>
          </a:xfrm>
          <a:prstGeom prst="rect">
            <a:avLst/>
          </a:prstGeom>
          <a:noFill/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000" b="1" spc="-1" dirty="0">
                <a:solidFill>
                  <a:srgbClr val="A88000"/>
                </a:solidFill>
                <a:latin typeface="Times New Roman"/>
              </a:rPr>
              <a:t>ПРАВИТЕЛЬСТВО </a:t>
            </a:r>
            <a:br>
              <a:rPr lang="ru-RU" sz="2000" dirty="0"/>
            </a:br>
            <a:r>
              <a:rPr lang="ru-RU" sz="2000" b="1" spc="-1" dirty="0">
                <a:solidFill>
                  <a:srgbClr val="A88000"/>
                </a:solidFill>
                <a:latin typeface="Times New Roman"/>
              </a:rPr>
              <a:t>ТВЕРСКОЙ ОБЛАСТИ </a:t>
            </a:r>
            <a:endParaRPr lang="ru-RU" sz="2000" spc="-1" dirty="0"/>
          </a:p>
        </p:txBody>
      </p:sp>
      <p:sp>
        <p:nvSpPr>
          <p:cNvPr id="83" name="CustomShape 2"/>
          <p:cNvSpPr/>
          <p:nvPr/>
        </p:nvSpPr>
        <p:spPr>
          <a:xfrm>
            <a:off x="1523880" y="74880"/>
            <a:ext cx="183960" cy="307080"/>
          </a:xfrm>
          <a:prstGeom prst="rect">
            <a:avLst/>
          </a:prstGeom>
          <a:noFill/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CustomShape 3"/>
          <p:cNvSpPr/>
          <p:nvPr/>
        </p:nvSpPr>
        <p:spPr>
          <a:xfrm>
            <a:off x="1294920" y="1873800"/>
            <a:ext cx="10112040" cy="3337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5" name="CustomShape 4"/>
          <p:cNvSpPr/>
          <p:nvPr/>
        </p:nvSpPr>
        <p:spPr>
          <a:xfrm>
            <a:off x="3015360" y="5968080"/>
            <a:ext cx="6671520" cy="583321"/>
          </a:xfrm>
          <a:prstGeom prst="rect">
            <a:avLst/>
          </a:prstGeom>
          <a:noFill/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1600" b="1" strike="noStrike" spc="-1" dirty="0">
                <a:solidFill>
                  <a:srgbClr val="A88000"/>
                </a:solidFill>
                <a:latin typeface="Times New Roman"/>
                <a:ea typeface="DejaVu Sans"/>
              </a:rPr>
              <a:t>г. Тверь</a:t>
            </a:r>
            <a:endParaRPr lang="ru-RU" sz="16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1600" b="1" strike="noStrike" spc="-1" dirty="0">
                <a:solidFill>
                  <a:srgbClr val="A88000"/>
                </a:solidFill>
                <a:latin typeface="Times New Roman"/>
                <a:ea typeface="DejaVu Sans"/>
              </a:rPr>
              <a:t> 26 июля  2021 года</a:t>
            </a:r>
            <a:endParaRPr lang="ru-RU" sz="1600" b="0" strike="noStrike" spc="-1" dirty="0">
              <a:latin typeface="Arial"/>
            </a:endParaRPr>
          </a:p>
        </p:txBody>
      </p:sp>
      <p:pic>
        <p:nvPicPr>
          <p:cNvPr id="86" name="Рисунок 1"/>
          <p:cNvPicPr/>
          <p:nvPr/>
        </p:nvPicPr>
        <p:blipFill>
          <a:blip r:embed="rId3" cstate="print">
            <a:lum contrast="12000"/>
          </a:blip>
          <a:srcRect l="4992"/>
          <a:stretch/>
        </p:blipFill>
        <p:spPr>
          <a:xfrm>
            <a:off x="244080" y="79560"/>
            <a:ext cx="755280" cy="937800"/>
          </a:xfrm>
          <a:prstGeom prst="rect">
            <a:avLst/>
          </a:prstGeom>
          <a:ln w="0">
            <a:noFill/>
          </a:ln>
        </p:spPr>
      </p:pic>
      <p:sp>
        <p:nvSpPr>
          <p:cNvPr id="8" name="CustomShape 3"/>
          <p:cNvSpPr/>
          <p:nvPr/>
        </p:nvSpPr>
        <p:spPr>
          <a:xfrm>
            <a:off x="1919536" y="1772816"/>
            <a:ext cx="8352928" cy="316835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marL="343080" indent="-340920" algn="ctr"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endParaRPr lang="ru-RU" sz="1800" b="0" strike="noStrike" spc="-1" dirty="0">
              <a:latin typeface="Arial"/>
            </a:endParaRPr>
          </a:p>
          <a:p>
            <a:pPr marL="343080" indent="-340920" algn="ctr">
              <a:lnSpc>
                <a:spcPct val="100000"/>
              </a:lnSpc>
              <a:tabLst>
                <a:tab pos="0" algn="l"/>
              </a:tabLst>
            </a:pPr>
            <a:r>
              <a:rPr lang="ru-RU" sz="24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ОБ ОБЕСПЕЧЕНИИ ШКОЛЬНЫМ НАБОРОМ ДЕТЕЙ ТВЕРСКОЙ ОБЛАСТИ, </a:t>
            </a:r>
            <a:endParaRPr lang="ru-RU" sz="2400" b="0" strike="noStrike" spc="-1" dirty="0">
              <a:latin typeface="Arial"/>
            </a:endParaRPr>
          </a:p>
          <a:p>
            <a:pPr marL="343080" indent="-340920" algn="ctr">
              <a:lnSpc>
                <a:spcPct val="100000"/>
              </a:lnSpc>
              <a:tabLst>
                <a:tab pos="0" algn="l"/>
              </a:tabLst>
            </a:pPr>
            <a:r>
              <a:rPr lang="ru-RU" sz="24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ПОСТУПАЮЩИХ В ПЕРВЫЙ КЛАСС</a:t>
            </a:r>
            <a:endParaRPr lang="ru-RU" sz="24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Номер слайда 9"/>
          <p:cNvSpPr>
            <a:spLocks noGrp="1"/>
          </p:cNvSpPr>
          <p:nvPr>
            <p:ph type="sldNum" sz="quarter" idx="12"/>
          </p:nvPr>
        </p:nvSpPr>
        <p:spPr bwMode="auto">
          <a:xfrm>
            <a:off x="9034577" y="6369163"/>
            <a:ext cx="2844142" cy="366627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pPr algn="r"/>
            <a:fld id="{1D5339F7-6E20-42A5-957C-CAB12D57BD4A}" type="slidenum">
              <a:rPr lang="ru-RU" altLang="ru-RU" smtClean="0">
                <a:latin typeface="Times New Roman" pitchFamily="18" charset="0"/>
                <a:cs typeface="Times New Roman" pitchFamily="18" charset="0"/>
              </a:rPr>
              <a:pPr algn="r"/>
              <a:t>2</a:t>
            </a:fld>
            <a:endParaRPr lang="ru-RU" altLang="ru-RU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7" name="Table 4"/>
          <p:cNvGraphicFramePr/>
          <p:nvPr>
            <p:extLst>
              <p:ext uri="{D42A27DB-BD31-4B8C-83A1-F6EECF244321}">
                <p14:modId xmlns:p14="http://schemas.microsoft.com/office/powerpoint/2010/main" val="1157868825"/>
              </p:ext>
            </p:extLst>
          </p:nvPr>
        </p:nvGraphicFramePr>
        <p:xfrm>
          <a:off x="1343472" y="2402250"/>
          <a:ext cx="9811265" cy="2053499"/>
        </p:xfrm>
        <a:graphic>
          <a:graphicData uri="http://schemas.openxmlformats.org/drawingml/2006/table">
            <a:tbl>
              <a:tblPr/>
              <a:tblGrid>
                <a:gridCol w="648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9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040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488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7113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267115"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 п</a:t>
                      </a:r>
                      <a:r>
                        <a:rPr lang="en-US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</a:t>
                      </a:r>
                    </a:p>
                  </a:txBody>
                  <a:tcPr anchor="ctr">
                    <a:lnL w="12240">
                      <a:solidFill>
                        <a:srgbClr val="000000"/>
                      </a:solidFill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000000"/>
                      </a:solidFill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600" b="1" strike="noStrike" spc="-1" dirty="0">
                          <a:solidFill>
                            <a:srgbClr val="000000"/>
                          </a:solidFill>
                          <a:latin typeface="Times New Roman"/>
                        </a:rPr>
                        <a:t>Дополнительные меры поддержки</a:t>
                      </a:r>
                      <a:endParaRPr lang="ru-RU" sz="1600" b="0" strike="noStrike" spc="-1" dirty="0">
                        <a:latin typeface="Arial"/>
                      </a:endParaRPr>
                    </a:p>
                  </a:txBody>
                  <a:tcPr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000000"/>
                      </a:solidFill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600" b="1" strike="noStrike" spc="-1" baseline="0" dirty="0">
                          <a:solidFill>
                            <a:schemeClr val="tx1"/>
                          </a:solidFill>
                          <a:latin typeface="Times New Roman"/>
                          <a:ea typeface="+mn-ea"/>
                          <a:cs typeface="+mn-cs"/>
                        </a:rPr>
                        <a:t>Численность детей (чел.)</a:t>
                      </a:r>
                    </a:p>
                  </a:txBody>
                  <a:tcPr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600" b="1" strike="noStrike" spc="-1" baseline="0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  <a:cs typeface="+mn-cs"/>
                        </a:rPr>
                        <a:t>Стоимость одного подарка (руб.) </a:t>
                      </a:r>
                    </a:p>
                  </a:txBody>
                  <a:tcPr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600" b="1" strike="noStrike" spc="-1" baseline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  <a:cs typeface="+mn-cs"/>
                        </a:rPr>
                        <a:t>Сумма</a:t>
                      </a:r>
                      <a:endParaRPr lang="ru-RU" sz="1600" b="1" strike="noStrike" spc="-1" baseline="0" dirty="0">
                        <a:solidFill>
                          <a:srgbClr val="000000"/>
                        </a:solidFill>
                        <a:latin typeface="Times New Roman"/>
                        <a:ea typeface="+mn-ea"/>
                        <a:cs typeface="+mn-cs"/>
                      </a:endParaRPr>
                    </a:p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600" b="1" strike="noStrike" spc="-1" baseline="0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  <a:cs typeface="+mn-cs"/>
                        </a:rPr>
                        <a:t>(</a:t>
                      </a:r>
                      <a:r>
                        <a:rPr lang="ru-RU" sz="1600" b="1" strike="noStrike" spc="-1" baseline="0" dirty="0" err="1">
                          <a:solidFill>
                            <a:srgbClr val="000000"/>
                          </a:solidFill>
                          <a:latin typeface="Times New Roman"/>
                          <a:ea typeface="+mn-ea"/>
                          <a:cs typeface="+mn-cs"/>
                        </a:rPr>
                        <a:t>тыс.руб</a:t>
                      </a:r>
                      <a:r>
                        <a:rPr lang="ru-RU" sz="1600" b="1" strike="noStrike" spc="-1" baseline="0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  <a:cs typeface="+mn-cs"/>
                        </a:rPr>
                        <a:t>.) </a:t>
                      </a:r>
                    </a:p>
                  </a:txBody>
                  <a:tcPr marL="68400" marR="68400"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0384">
                <a:tc vMerge="1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ru-RU" sz="1200" b="1" i="1" strike="noStrike" spc="-1" dirty="0">
                        <a:solidFill>
                          <a:schemeClr val="tx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400" marR="68400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000000"/>
                      </a:solidFill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200" b="1" i="1" strike="noStrike" spc="-1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68400" marR="68400"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000000"/>
                      </a:solidFill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200" b="1" i="1" strike="noStrike" spc="-1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2</a:t>
                      </a:r>
                    </a:p>
                  </a:txBody>
                  <a:tcPr marL="68400" marR="68400"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200" b="1" i="1" strike="noStrike" spc="-1" baseline="0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200" b="1" i="1" strike="noStrike" spc="-1" baseline="0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68400" marR="68400"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6032"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600" b="0" strike="noStrike" spc="-1" baseline="0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  <a:cs typeface="+mn-cs"/>
                        </a:rPr>
                        <a:t>1 </a:t>
                      </a:r>
                    </a:p>
                  </a:txBody>
                  <a:tcPr marL="68400" marR="68400" anchor="ctr">
                    <a:lnL w="12240">
                      <a:solidFill>
                        <a:srgbClr val="000000"/>
                      </a:solidFill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ru-RU" sz="1600" b="0" strike="noStrike" spc="-1" baseline="0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  <a:cs typeface="+mn-cs"/>
                        </a:rPr>
                        <a:t>Подарочные наборы первоклассника</a:t>
                      </a:r>
                    </a:p>
                  </a:txBody>
                  <a:tcPr marL="68400" marR="68400"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600" b="1" i="1" strike="noStrike" spc="-1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3 241</a:t>
                      </a:r>
                    </a:p>
                  </a:txBody>
                  <a:tcPr marL="68400" marR="68400"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600" b="1" i="1" strike="noStrike" spc="-1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1 500,0</a:t>
                      </a:r>
                      <a:endParaRPr lang="ru-RU" sz="1600" b="1" i="1" strike="noStrike" spc="-1" baseline="0" dirty="0">
                        <a:solidFill>
                          <a:schemeClr val="tx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400" marR="68400"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ru-RU" sz="1600" b="1" i="1" strike="noStrike" spc="-1" dirty="0">
                          <a:solidFill>
                            <a:schemeClr val="tx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4 861,5</a:t>
                      </a:r>
                    </a:p>
                  </a:txBody>
                  <a:tcPr marL="68400" marR="68400" anchor="ctr">
                    <a:lnL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CustomShape 1"/>
          <p:cNvSpPr/>
          <p:nvPr/>
        </p:nvSpPr>
        <p:spPr>
          <a:xfrm>
            <a:off x="1919536" y="227303"/>
            <a:ext cx="8352928" cy="812160"/>
          </a:xfrm>
          <a:prstGeom prst="rect">
            <a:avLst/>
          </a:prstGeom>
          <a:noFill/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2400" b="1" spc="-1" dirty="0">
                <a:solidFill>
                  <a:srgbClr val="A88000"/>
                </a:solidFill>
                <a:latin typeface="Times New Roman"/>
              </a:rPr>
              <a:t>ОБЕСПЕЧЕНИЕ ШКОЛЬНЫМ НАБОРОМ ДЕТЕЙ </a:t>
            </a:r>
          </a:p>
        </p:txBody>
      </p:sp>
      <p:pic>
        <p:nvPicPr>
          <p:cNvPr id="11" name="Рисунок 1"/>
          <p:cNvPicPr/>
          <p:nvPr/>
        </p:nvPicPr>
        <p:blipFill>
          <a:blip r:embed="rId3" cstate="print">
            <a:lum contrast="12000"/>
          </a:blip>
          <a:srcRect l="4992"/>
          <a:stretch/>
        </p:blipFill>
        <p:spPr>
          <a:xfrm>
            <a:off x="335360" y="188640"/>
            <a:ext cx="755280" cy="93780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1056861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1631504" y="332656"/>
            <a:ext cx="9997440" cy="5438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ru-RU" sz="2400" b="1" cap="all" spc="-1" dirty="0">
                <a:solidFill>
                  <a:srgbClr val="A88000"/>
                </a:solidFill>
                <a:latin typeface="Times New Roman"/>
                <a:ea typeface="DejaVu Sans"/>
              </a:rPr>
              <a:t>Перечень школьно-письменных принадлежностей для детей из малообеспеченных семей в Тверской области, поступающих в первый класс в 2020 году  </a:t>
            </a:r>
            <a:endParaRPr lang="ru-RU" sz="2400" spc="-1" dirty="0">
              <a:latin typeface="Arial"/>
            </a:endParaRPr>
          </a:p>
        </p:txBody>
      </p:sp>
      <p:sp>
        <p:nvSpPr>
          <p:cNvPr id="56" name="CustomShape 2"/>
          <p:cNvSpPr/>
          <p:nvPr/>
        </p:nvSpPr>
        <p:spPr>
          <a:xfrm>
            <a:off x="2324640" y="1520640"/>
            <a:ext cx="7746240" cy="4675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" name="CustomShape 4"/>
          <p:cNvSpPr/>
          <p:nvPr/>
        </p:nvSpPr>
        <p:spPr>
          <a:xfrm>
            <a:off x="9295680" y="6245280"/>
            <a:ext cx="2843040" cy="4732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1867" spc="-1" dirty="0">
                <a:solidFill>
                  <a:srgbClr val="000000"/>
                </a:solidFill>
                <a:latin typeface="Times New Roman"/>
              </a:rPr>
              <a:t>3</a:t>
            </a:r>
            <a:endParaRPr lang="ru-RU" sz="1867" spc="-1" dirty="0">
              <a:latin typeface="Arial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39632"/>
              </p:ext>
            </p:extLst>
          </p:nvPr>
        </p:nvGraphicFramePr>
        <p:xfrm>
          <a:off x="2532554" y="1199155"/>
          <a:ext cx="7330411" cy="54680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8619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803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81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20640"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 п</a:t>
                      </a:r>
                      <a:r>
                        <a:rPr lang="en-US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</a:t>
                      </a:r>
                    </a:p>
                  </a:txBody>
                  <a:tcPr marL="48000" marR="48000" marT="60960" marB="609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Наименования изделия </a:t>
                      </a:r>
                    </a:p>
                  </a:txBody>
                  <a:tcPr marL="48000" marR="48000" marT="60960" marB="609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(шт.)</a:t>
                      </a:r>
                    </a:p>
                  </a:txBody>
                  <a:tcPr marL="48000" marR="48000" marT="60960" marB="609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1053">
                <a:tc v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0" i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0" i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76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Ранец школьный 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b="0" strike="noStrike" spc="-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Альбом для рисования (20 листов)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Набор цветной бумаги (20 листов)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Карандаши цветные (12 цветов)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Ручка канцелярская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Пластилин (10 цветов)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Краски акварельные (12 цветов)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ru-RU" sz="1600" b="0" strike="noStrike" spc="-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Тетрадь в клетку 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ru-RU" sz="1600" b="0" strike="noStrike" spc="-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Тетрадь в линейку 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ru-RU" sz="1600" strike="noStrike" spc="-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ru-RU" sz="1600" b="0" strike="noStrike" spc="-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strike="noStrike" spc="-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Стирательная</a:t>
                      </a: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резинка 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pPr algn="ctr"/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Линейка</a:t>
                      </a:r>
                      <a:r>
                        <a:rPr lang="ru-RU" sz="160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7" name="Рисунок 1"/>
          <p:cNvPicPr/>
          <p:nvPr/>
        </p:nvPicPr>
        <p:blipFill>
          <a:blip r:embed="rId3" cstate="print">
            <a:lum contrast="12000"/>
          </a:blip>
          <a:srcRect l="4992"/>
          <a:stretch/>
        </p:blipFill>
        <p:spPr>
          <a:xfrm>
            <a:off x="335360" y="188640"/>
            <a:ext cx="755280" cy="93780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1993626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1055440" y="363126"/>
            <a:ext cx="10944960" cy="5438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ru-RU" sz="2400" b="1" cap="all" spc="-1" dirty="0">
                <a:solidFill>
                  <a:srgbClr val="A88000"/>
                </a:solidFill>
                <a:latin typeface="Times New Roman"/>
              </a:rPr>
              <a:t>Перечень школьно-письменных принадлежностей для детей из малообеспеченных семей в Тверской области, поступающих в первый класс в 2021 году  </a:t>
            </a:r>
            <a:endParaRPr lang="ru-RU" sz="2400" spc="-1" dirty="0"/>
          </a:p>
        </p:txBody>
      </p:sp>
      <p:sp>
        <p:nvSpPr>
          <p:cNvPr id="61" name="CustomShape 2"/>
          <p:cNvSpPr/>
          <p:nvPr/>
        </p:nvSpPr>
        <p:spPr>
          <a:xfrm>
            <a:off x="2324640" y="1520640"/>
            <a:ext cx="7746240" cy="4675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" name="CustomShape 4"/>
          <p:cNvSpPr/>
          <p:nvPr/>
        </p:nvSpPr>
        <p:spPr>
          <a:xfrm>
            <a:off x="9295680" y="6245280"/>
            <a:ext cx="2843040" cy="4732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1867" spc="-1" dirty="0">
                <a:solidFill>
                  <a:srgbClr val="000000"/>
                </a:solidFill>
                <a:latin typeface="Times New Roman"/>
              </a:rPr>
              <a:t>4</a:t>
            </a:r>
            <a:endParaRPr lang="ru-RU" sz="1867" spc="-1" dirty="0">
              <a:latin typeface="Arial"/>
            </a:endParaRPr>
          </a:p>
        </p:txBody>
      </p:sp>
      <p:graphicFrame>
        <p:nvGraphicFramePr>
          <p:cNvPr id="8" name="Таблица 3"/>
          <p:cNvGraphicFramePr/>
          <p:nvPr>
            <p:extLst>
              <p:ext uri="{D42A27DB-BD31-4B8C-83A1-F6EECF244321}">
                <p14:modId xmlns:p14="http://schemas.microsoft.com/office/powerpoint/2010/main" val="4250414626"/>
              </p:ext>
            </p:extLst>
          </p:nvPr>
        </p:nvGraphicFramePr>
        <p:xfrm>
          <a:off x="1199456" y="1174239"/>
          <a:ext cx="10237088" cy="530853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6115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368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18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424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843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23267">
                <a:tc row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№ п</a:t>
                      </a:r>
                      <a:r>
                        <a:rPr lang="en-US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</a:t>
                      </a:r>
                    </a:p>
                  </a:txBody>
                  <a:tcPr marL="48000" marR="48000" marT="60960" marB="609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Наименования изделия </a:t>
                      </a:r>
                    </a:p>
                  </a:txBody>
                  <a:tcPr marL="48000" marR="48000" marT="60960" marB="609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(шт.)</a:t>
                      </a:r>
                    </a:p>
                  </a:txBody>
                  <a:tcPr marL="48000" marR="48000" marT="60960" marB="609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Цена за единицу </a:t>
                      </a:r>
                      <a:r>
                        <a:rPr lang="en-US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руб.</a:t>
                      </a:r>
                      <a:r>
                        <a:rPr lang="en-US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ru-RU" sz="1600" b="1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Производитель</a:t>
                      </a:r>
                    </a:p>
                  </a:txBody>
                  <a:tcPr marL="48000" marR="48000" marT="60960" marB="6096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272">
                <a:tc vMerge="1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2610485" algn="l"/>
                          <a:tab pos="2700655" algn="l"/>
                        </a:tabLst>
                      </a:pPr>
                      <a:r>
                        <a:rPr lang="ru-RU" sz="1600" i="1" dirty="0"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600" i="1" dirty="0"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2610485" algn="l"/>
                          <a:tab pos="2700655" algn="l"/>
                        </a:tabLst>
                      </a:pPr>
                      <a:r>
                        <a:rPr lang="ru-RU" sz="1600" i="1" dirty="0">
                          <a:latin typeface="Times New Roman" panose="02020603050405020304" pitchFamily="18" charset="0"/>
                          <a:ea typeface="Times New Roman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0" i="1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272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Ранец школьный 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1 144,0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ИП </a:t>
                      </a:r>
                      <a:r>
                        <a:rPr lang="ru-RU" sz="1600" b="0" strike="noStrike" spc="-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Склемин</a:t>
                      </a:r>
                      <a:r>
                        <a:rPr lang="ru-RU" sz="1600" b="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С.Г. (г. Торжок)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26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b="0" strike="noStrike" spc="-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Альбом для рисования (20 листов)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40,0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ИП</a:t>
                      </a:r>
                      <a:r>
                        <a:rPr lang="ru-RU" sz="1600" b="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600" b="0" strike="noStrike" spc="-1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Разумова</a:t>
                      </a:r>
                      <a:r>
                        <a:rPr lang="ru-RU" sz="1600" b="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И.В. (г. Тверь)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799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Набор цветной бумаги (20 листов)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80,0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ИП</a:t>
                      </a:r>
                      <a:r>
                        <a:rPr lang="ru-RU" sz="1600" b="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600" b="0" strike="noStrike" spc="-1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Разумова</a:t>
                      </a:r>
                      <a:r>
                        <a:rPr lang="ru-RU" sz="1600" b="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И.В. (г. Тверь)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26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Карандаши цветные (12 цветов)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40,0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ООО «Сима-</a:t>
                      </a:r>
                      <a:r>
                        <a:rPr lang="ru-RU" sz="1600" b="0" strike="noStrike" spc="-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Ленд</a:t>
                      </a: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» (МО)</a:t>
                      </a: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8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Ручка канцелярская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5,0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ООО «Сима-</a:t>
                      </a:r>
                      <a:r>
                        <a:rPr lang="ru-RU" sz="1600" b="0" strike="noStrike" spc="-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Ленд</a:t>
                      </a: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» (МО)</a:t>
                      </a: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3267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Краски акварельные (12 цветов)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30,0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ООО «Сима-</a:t>
                      </a:r>
                      <a:r>
                        <a:rPr lang="ru-RU" sz="1600" b="0" strike="noStrike" spc="-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Ленд</a:t>
                      </a: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» (МО)</a:t>
                      </a: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8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Тетрадь в клетку 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15,0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ИП</a:t>
                      </a:r>
                      <a:r>
                        <a:rPr lang="ru-RU" sz="1600" b="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600" b="0" strike="noStrike" spc="-1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Разумова</a:t>
                      </a:r>
                      <a:r>
                        <a:rPr lang="ru-RU" sz="1600" b="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И.В. (г. Тверь)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58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Тетрадь в линейку 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15,0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ИП</a:t>
                      </a:r>
                      <a:r>
                        <a:rPr lang="ru-RU" sz="1600" b="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ru-RU" sz="1600" b="0" strike="noStrike" spc="-1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Разумова</a:t>
                      </a:r>
                      <a:r>
                        <a:rPr lang="ru-RU" sz="1600" b="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И.В. (г. Тверь)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5831">
                <a:tc>
                  <a:txBody>
                    <a:bodyPr/>
                    <a:lstStyle/>
                    <a:p>
                      <a:pPr algn="ctr"/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Линейка</a:t>
                      </a:r>
                      <a:r>
                        <a:rPr lang="ru-RU" sz="160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ru-RU" sz="16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6,0</a:t>
                      </a:r>
                      <a:endParaRPr lang="ru-RU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8000" marR="48000" marT="60960" marB="6096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ООО «Сима-</a:t>
                      </a:r>
                      <a:r>
                        <a:rPr lang="ru-RU" sz="1600" b="0" strike="noStrike" spc="-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Ленд</a:t>
                      </a:r>
                      <a:r>
                        <a:rPr lang="ru-RU" sz="16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» (МО)</a:t>
                      </a:r>
                    </a:p>
                  </a:txBody>
                  <a:tcPr marL="48000" marR="48000" marT="60960" marB="6096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7" name="Рисунок 1"/>
          <p:cNvPicPr/>
          <p:nvPr/>
        </p:nvPicPr>
        <p:blipFill>
          <a:blip r:embed="rId3" cstate="print">
            <a:lum contrast="12000"/>
          </a:blip>
          <a:srcRect l="4992"/>
          <a:stretch/>
        </p:blipFill>
        <p:spPr>
          <a:xfrm>
            <a:off x="244080" y="79560"/>
            <a:ext cx="755280" cy="93780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1775486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1661760" y="280320"/>
            <a:ext cx="9997440" cy="5438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ru-RU" sz="2400" b="1" cap="all" spc="-1" dirty="0">
                <a:solidFill>
                  <a:srgbClr val="A88000"/>
                </a:solidFill>
                <a:latin typeface="Times New Roman"/>
                <a:ea typeface="DejaVu Sans"/>
              </a:rPr>
              <a:t>Ранец школьный</a:t>
            </a:r>
            <a:endParaRPr lang="ru-RU" sz="2400" spc="-1" dirty="0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2324640" y="1520640"/>
            <a:ext cx="7746240" cy="4675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4"/>
          <p:cNvSpPr/>
          <p:nvPr/>
        </p:nvSpPr>
        <p:spPr>
          <a:xfrm>
            <a:off x="9295680" y="6245280"/>
            <a:ext cx="2843040" cy="4732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1867" spc="-1" dirty="0">
                <a:solidFill>
                  <a:srgbClr val="000000"/>
                </a:solidFill>
                <a:latin typeface="Times New Roman"/>
              </a:rPr>
              <a:t>5</a:t>
            </a:r>
            <a:endParaRPr lang="ru-RU" sz="1867" spc="-1" dirty="0">
              <a:latin typeface="Arial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375" l="1064" r="9917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183" y="1426984"/>
            <a:ext cx="3184592" cy="4818296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25" b="100000" l="1332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433" y="1426984"/>
            <a:ext cx="3109307" cy="481829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47" b="99688" l="1923" r="9871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2806" y="1426984"/>
            <a:ext cx="2936148" cy="4818296"/>
          </a:xfrm>
          <a:prstGeom prst="rect">
            <a:avLst/>
          </a:prstGeom>
        </p:spPr>
      </p:pic>
      <p:pic>
        <p:nvPicPr>
          <p:cNvPr id="9" name="Рисунок 1"/>
          <p:cNvPicPr/>
          <p:nvPr/>
        </p:nvPicPr>
        <p:blipFill>
          <a:blip r:embed="rId9" cstate="print">
            <a:lum contrast="12000"/>
          </a:blip>
          <a:srcRect l="4992"/>
          <a:stretch/>
        </p:blipFill>
        <p:spPr>
          <a:xfrm>
            <a:off x="244080" y="79560"/>
            <a:ext cx="755280" cy="93780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1081029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9295680" y="6245280"/>
            <a:ext cx="2843040" cy="4732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1867" spc="-1" dirty="0">
                <a:solidFill>
                  <a:srgbClr val="000000"/>
                </a:solidFill>
                <a:latin typeface="Times New Roman"/>
              </a:rPr>
              <a:t>6</a:t>
            </a:r>
            <a:endParaRPr lang="ru-RU" sz="1867" spc="-1" dirty="0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1132803" y="50478"/>
            <a:ext cx="10749600" cy="10555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ru-RU" sz="2400" b="1" cap="all" spc="-1" dirty="0">
                <a:solidFill>
                  <a:srgbClr val="A88000"/>
                </a:solidFill>
                <a:latin typeface="Times New Roman"/>
                <a:ea typeface="DejaVu Sans"/>
              </a:rPr>
              <a:t>Типографская продукция</a:t>
            </a:r>
            <a:endParaRPr lang="ru-RU" sz="2400" spc="-1" dirty="0">
              <a:latin typeface="Arial"/>
            </a:endParaRPr>
          </a:p>
        </p:txBody>
      </p:sp>
      <p:pic>
        <p:nvPicPr>
          <p:cNvPr id="106" name="Рисунок 11"/>
          <p:cNvPicPr/>
          <p:nvPr/>
        </p:nvPicPr>
        <p:blipFill>
          <a:blip r:embed="rId3"/>
          <a:stretch/>
        </p:blipFill>
        <p:spPr>
          <a:xfrm>
            <a:off x="3887519" y="1447679"/>
            <a:ext cx="2233959" cy="2684887"/>
          </a:xfrm>
          <a:prstGeom prst="rect">
            <a:avLst/>
          </a:prstGeom>
          <a:ln w="0">
            <a:noFill/>
          </a:ln>
        </p:spPr>
      </p:pic>
      <p:pic>
        <p:nvPicPr>
          <p:cNvPr id="107" name="Рисунок 12"/>
          <p:cNvPicPr/>
          <p:nvPr/>
        </p:nvPicPr>
        <p:blipFill>
          <a:blip r:embed="rId4"/>
          <a:stretch/>
        </p:blipFill>
        <p:spPr>
          <a:xfrm>
            <a:off x="1396169" y="1440480"/>
            <a:ext cx="2188095" cy="2692085"/>
          </a:xfrm>
          <a:prstGeom prst="rect">
            <a:avLst/>
          </a:prstGeom>
          <a:ln w="0"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295" y="3076901"/>
            <a:ext cx="2740148" cy="3737012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224" y="4132567"/>
            <a:ext cx="3519424" cy="2592832"/>
          </a:xfrm>
          <a:prstGeom prst="rect">
            <a:avLst/>
          </a:prstGeom>
        </p:spPr>
      </p:pic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6828455"/>
              </p:ext>
            </p:extLst>
          </p:nvPr>
        </p:nvGraphicFramePr>
        <p:xfrm>
          <a:off x="7081443" y="1272153"/>
          <a:ext cx="4800960" cy="180474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1853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55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362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ru-RU" sz="1800" b="0" strike="noStrike" spc="-1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</a:rPr>
                        <a:t>альбом для рисования </a:t>
                      </a:r>
                      <a:endParaRPr lang="ru-RU" sz="18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8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шт.</a:t>
                      </a:r>
                      <a:endParaRPr lang="ru-RU" sz="18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800" spc="-1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</a:rPr>
                        <a:t>т</a:t>
                      </a:r>
                      <a:r>
                        <a:rPr lang="ru-RU" sz="1800" b="0" strike="noStrike" spc="-1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</a:rPr>
                        <a:t>етрадь в линейку</a:t>
                      </a:r>
                      <a:endParaRPr lang="ru-RU" sz="18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8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шт.</a:t>
                      </a:r>
                      <a:endParaRPr lang="ru-RU" sz="18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800" spc="-1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</a:rPr>
                        <a:t>тетрадь </a:t>
                      </a:r>
                      <a:r>
                        <a:rPr lang="ru-RU" sz="1800" b="0" strike="noStrike" spc="-1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</a:rPr>
                        <a:t>в клетку </a:t>
                      </a:r>
                      <a:endParaRPr lang="ru-RU" sz="18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8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шт.</a:t>
                      </a:r>
                      <a:endParaRPr lang="ru-RU" sz="18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1800" b="0" strike="noStrike" spc="-1" dirty="0">
                          <a:solidFill>
                            <a:srgbClr val="000000"/>
                          </a:solidFill>
                          <a:latin typeface="Times New Roman"/>
                          <a:ea typeface="+mn-ea"/>
                        </a:rPr>
                        <a:t>набор цветной бумаги </a:t>
                      </a:r>
                      <a:endParaRPr lang="ru-RU" sz="18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18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шт.</a:t>
                      </a: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0" name="Рисунок 1"/>
          <p:cNvPicPr/>
          <p:nvPr/>
        </p:nvPicPr>
        <p:blipFill>
          <a:blip r:embed="rId7" cstate="print">
            <a:lum contrast="12000"/>
          </a:blip>
          <a:srcRect l="4992"/>
          <a:stretch/>
        </p:blipFill>
        <p:spPr>
          <a:xfrm>
            <a:off x="244080" y="79560"/>
            <a:ext cx="755280" cy="93780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189577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1497552" y="159960"/>
            <a:ext cx="9997440" cy="5438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ru-RU" sz="2400" b="1" cap="all" spc="-1" dirty="0">
                <a:solidFill>
                  <a:srgbClr val="A88000"/>
                </a:solidFill>
                <a:latin typeface="Times New Roman"/>
                <a:ea typeface="DejaVu Sans"/>
              </a:rPr>
              <a:t>Канцелярские принадлежности </a:t>
            </a:r>
            <a:endParaRPr lang="ru-RU" sz="2400" spc="-1" dirty="0"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2324640" y="1520640"/>
            <a:ext cx="7746240" cy="4675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2" name="CustomShape 4"/>
          <p:cNvSpPr/>
          <p:nvPr/>
        </p:nvSpPr>
        <p:spPr>
          <a:xfrm>
            <a:off x="9295680" y="6245280"/>
            <a:ext cx="2843040" cy="4732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60000" rIns="120000" bIns="6000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1867" spc="-1" dirty="0">
                <a:solidFill>
                  <a:srgbClr val="000000"/>
                </a:solidFill>
                <a:latin typeface="Times New Roman"/>
              </a:rPr>
              <a:t>7</a:t>
            </a:r>
            <a:endParaRPr lang="ru-RU" sz="1867" spc="-1" dirty="0">
              <a:latin typeface="Arial"/>
            </a:endParaRPr>
          </a:p>
        </p:txBody>
      </p:sp>
      <p:graphicFrame>
        <p:nvGraphicFramePr>
          <p:cNvPr id="117" name="Таблица 3"/>
          <p:cNvGraphicFramePr/>
          <p:nvPr/>
        </p:nvGraphicFramePr>
        <p:xfrm>
          <a:off x="7391040" y="2353680"/>
          <a:ext cx="4800960" cy="24384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1853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55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2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ru-RU" sz="21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карандаши</a:t>
                      </a:r>
                      <a:r>
                        <a:rPr lang="ru-RU" sz="2100" strike="noStrike" spc="-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цветные</a:t>
                      </a:r>
                      <a:br>
                        <a:rPr sz="2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ru-RU" sz="21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(12 цветов)</a:t>
                      </a:r>
                      <a:endParaRPr lang="ru-RU" sz="21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2100" b="0" strike="noStrike" spc="-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шт.</a:t>
                      </a: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2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1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краски акварельные </a:t>
                      </a:r>
                      <a:br>
                        <a:rPr lang="ru-RU" sz="21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ru-RU" sz="21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(12 цветов)</a:t>
                      </a:r>
                      <a:endParaRPr lang="ru-RU" sz="21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21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шт.</a:t>
                      </a: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10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линейка деревянная</a:t>
                      </a:r>
                      <a:endParaRPr lang="ru-RU" sz="2100" b="0" strike="noStrike" spc="-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21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шт.</a:t>
                      </a: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70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ru-RU" sz="21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ручка канцелярская </a:t>
                      </a: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ru-RU" sz="2100" b="0" strike="noStrike" spc="-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шт.</a:t>
                      </a:r>
                    </a:p>
                  </a:txBody>
                  <a:tcPr marL="96000" marR="121920" marT="60960" marB="6096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22835" y="3562289"/>
            <a:ext cx="4963356" cy="69957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226" y="2026297"/>
            <a:ext cx="1218092" cy="380917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7" t="1871" r="36398" b="2824"/>
          <a:stretch/>
        </p:blipFill>
        <p:spPr>
          <a:xfrm>
            <a:off x="1270121" y="1430401"/>
            <a:ext cx="1454896" cy="496335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22" t="3207" r="33158" b="7235"/>
          <a:stretch/>
        </p:blipFill>
        <p:spPr>
          <a:xfrm>
            <a:off x="2899336" y="1468020"/>
            <a:ext cx="1904129" cy="4925737"/>
          </a:xfrm>
          <a:prstGeom prst="rect">
            <a:avLst/>
          </a:prstGeom>
        </p:spPr>
      </p:pic>
      <p:pic>
        <p:nvPicPr>
          <p:cNvPr id="11" name="Рисунок 1"/>
          <p:cNvPicPr/>
          <p:nvPr/>
        </p:nvPicPr>
        <p:blipFill>
          <a:blip r:embed="rId7" cstate="print">
            <a:lum contrast="12000"/>
          </a:blip>
          <a:srcRect l="4992"/>
          <a:stretch/>
        </p:blipFill>
        <p:spPr>
          <a:xfrm>
            <a:off x="244080" y="79560"/>
            <a:ext cx="755280" cy="93780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2077441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17854</TotalTime>
  <Words>513</Words>
  <Application>Microsoft Office PowerPoint</Application>
  <PresentationFormat>Широкоэкранный</PresentationFormat>
  <Paragraphs>151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Symbol</vt:lpstr>
      <vt:lpstr>Times New Roman</vt:lpstr>
      <vt:lpstr>Wingdings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Румянцева Ксения</dc:creator>
  <cp:lastModifiedBy>Новикова Валентина Ивановна</cp:lastModifiedBy>
  <cp:revision>1797</cp:revision>
  <cp:lastPrinted>2020-11-02T12:11:35Z</cp:lastPrinted>
  <dcterms:created xsi:type="dcterms:W3CDTF">2018-01-25T06:54:33Z</dcterms:created>
  <dcterms:modified xsi:type="dcterms:W3CDTF">2021-07-26T19:31:24Z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8</vt:i4>
  </property>
  <property fmtid="{D5CDD505-2E9C-101B-9397-08002B2CF9AE}" pid="8" name="PresentationFormat">
    <vt:lpwstr>Произвольный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8</vt:i4>
  </property>
</Properties>
</file>